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Городской конкурс профессионального мастерства</a:t>
            </a:r>
            <a:br>
              <a:rPr lang="ru-RU" sz="2200" dirty="0" smtClean="0"/>
            </a:br>
            <a:r>
              <a:rPr lang="ru-RU" sz="2200" dirty="0" smtClean="0"/>
              <a:t>учителей «БРЕНД ГОДА «УЧИТЕЛЬ ДЛЯ ПРИКАМЬЯ»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> </a:t>
            </a:r>
            <a:r>
              <a:rPr lang="ru-RU" sz="1800" dirty="0" smtClean="0"/>
              <a:t>Разработан О.Г. </a:t>
            </a:r>
            <a:r>
              <a:rPr lang="ru-RU" sz="1800" dirty="0" err="1" smtClean="0"/>
              <a:t>Чумаковой</a:t>
            </a:r>
            <a:r>
              <a:rPr lang="ru-RU" sz="1800" dirty="0" smtClean="0"/>
              <a:t>, </a:t>
            </a:r>
            <a:br>
              <a:rPr lang="ru-RU" sz="1800" dirty="0" smtClean="0"/>
            </a:br>
            <a:r>
              <a:rPr lang="ru-RU" sz="1800" dirty="0" smtClean="0"/>
              <a:t>МАОУ «СОШ 50 с  углубленным изучением английского языка», г. Пермь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021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36775"/>
              </p:ext>
            </p:extLst>
          </p:nvPr>
        </p:nvGraphicFramePr>
        <p:xfrm>
          <a:off x="1524000" y="1397000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Тема эссе для заочного тура городского конкурса</a:t>
                      </a:r>
                    </a:p>
                    <a:p>
                      <a:pPr algn="ctr"/>
                      <a:r>
                        <a:rPr lang="ru-RU" sz="1200" dirty="0" smtClean="0"/>
                        <a:t>педагогических работников</a:t>
                      </a:r>
                    </a:p>
                    <a:p>
                      <a:pPr algn="ctr"/>
                      <a:r>
                        <a:rPr lang="ru-RU" sz="1200" dirty="0" smtClean="0"/>
                        <a:t>образовательных учреждений</a:t>
                      </a:r>
                    </a:p>
                    <a:p>
                      <a:pPr algn="ctr"/>
                      <a:r>
                        <a:rPr lang="ru-RU" sz="1200" dirty="0" smtClean="0"/>
                        <a:t>«БРЕНД ГОДА «УЧИТЕЛЬ ДЛЯ ПРИКАМЬЯ»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«Сейчас учитель, как бренд, знаменит по своему имени» (Евгений Ямбург)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Тема для индивидуального выступления Участника</a:t>
                      </a:r>
                    </a:p>
                    <a:p>
                      <a:r>
                        <a:rPr lang="ru-RU" sz="1200" dirty="0" smtClean="0"/>
                        <a:t>в очном туре городского конкурса педагогических работников образовательных учреждений</a:t>
                      </a:r>
                    </a:p>
                    <a:p>
                      <a:r>
                        <a:rPr lang="ru-RU" sz="1200" dirty="0" smtClean="0"/>
                        <a:t>«БРЕНД ГОДА «УЧИТЕЛЬ ДЛЯ ПРИКАМЬЯ»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Я – бренд, и это звучит гордо!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Командное творческое дело</a:t>
                      </a:r>
                    </a:p>
                    <a:p>
                      <a:r>
                        <a:rPr lang="ru-RU" sz="1200" dirty="0" smtClean="0"/>
                        <a:t>для очного тура городского конкурса</a:t>
                      </a:r>
                    </a:p>
                    <a:p>
                      <a:r>
                        <a:rPr lang="ru-RU" sz="1200" dirty="0" smtClean="0"/>
                        <a:t>педагогических работников</a:t>
                      </a:r>
                    </a:p>
                    <a:p>
                      <a:r>
                        <a:rPr lang="ru-RU" sz="1200" dirty="0" smtClean="0"/>
                        <a:t>образовательных учреждений</a:t>
                      </a:r>
                    </a:p>
                    <a:p>
                      <a:r>
                        <a:rPr lang="ru-RU" sz="1200" dirty="0" smtClean="0"/>
                        <a:t>«БРЕНД ГОДА «УЧИТЕЛЬ ДЛЯ ПРИКАМЬЯ»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Разработать фирменный корпоративный стиль - визуальную составляющую бренда года «Учитель для </a:t>
                      </a:r>
                      <a:r>
                        <a:rPr lang="ru-RU" sz="1200" dirty="0" err="1" smtClean="0"/>
                        <a:t>Прикамья</a:t>
                      </a:r>
                      <a:r>
                        <a:rPr lang="ru-RU" sz="1200" dirty="0" smtClean="0"/>
                        <a:t>», призванный повысить его узнаваемость и создать впечатление целостности.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3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/>
              <a:t>1.1.Городской </a:t>
            </a:r>
            <a:r>
              <a:rPr lang="ru-RU" sz="2900" dirty="0"/>
              <a:t>конкурс профессионального мастерства учителей  «БРЕНД ГОДА «УЧИТЕЛЬ ДЛЯ ПРИКАМЬЯ»  (далее – Конкурс) проводится </a:t>
            </a:r>
            <a:r>
              <a:rPr lang="ru-RU" sz="2900" dirty="0" smtClean="0"/>
              <a:t>совместно </a:t>
            </a:r>
            <a:r>
              <a:rPr lang="ru-RU" sz="2900" dirty="0"/>
              <a:t>с _______________ г. Перми при поддержке Департамента образования г. Перми.</a:t>
            </a:r>
          </a:p>
          <a:p>
            <a:r>
              <a:rPr lang="ru-RU" sz="2900" dirty="0"/>
              <a:t>1.2.Финансирование Конкурса осуществляется из средств организаторов. </a:t>
            </a:r>
          </a:p>
          <a:p>
            <a:r>
              <a:rPr lang="ru-RU" sz="2900" dirty="0"/>
              <a:t>1.3.Конкурс – это открытое соревнование участников в педагогическом профессионализме, в умении раскрыть секреты своей успешности и мастерства, выявить уникальность своего опыта, продемонстрировать свой персональный профессиональный бренд, индивидуальный педагогический стиль и умение взаимодействовать и конструктивно работать в команде.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1.Общие положения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2.1.Цели </a:t>
            </a:r>
            <a:r>
              <a:rPr lang="ru-RU" dirty="0"/>
              <a:t>Конкурса:</a:t>
            </a:r>
          </a:p>
          <a:p>
            <a:r>
              <a:rPr lang="ru-RU" dirty="0"/>
              <a:t>выявление, поддержка и стимулирование дальнейшего профессионального развития учителей г. Перми;</a:t>
            </a:r>
          </a:p>
          <a:p>
            <a:r>
              <a:rPr lang="ru-RU" dirty="0"/>
              <a:t>определение наиболее значимых критериев успешности педагогической деятельности учителя для создания и развития персонального бренда учителя, способного конкурировать на современном рынке образовательных услуг.</a:t>
            </a:r>
          </a:p>
          <a:p>
            <a:r>
              <a:rPr lang="ru-RU" dirty="0"/>
              <a:t>2.2.Задачи Конкурса:</a:t>
            </a:r>
          </a:p>
          <a:p>
            <a:r>
              <a:rPr lang="ru-RU" dirty="0"/>
              <a:t>создать условия для самореализации, раскрытия профессионализма и творческого потенциала учителей;</a:t>
            </a:r>
          </a:p>
          <a:p>
            <a:r>
              <a:rPr lang="ru-RU" dirty="0"/>
              <a:t>создать условия для реализации учителями умения взаимодействовать и конструктивно работать в команде;</a:t>
            </a:r>
          </a:p>
          <a:p>
            <a:r>
              <a:rPr lang="ru-RU" dirty="0"/>
              <a:t>способствовать повышению престижа учительской профессии;</a:t>
            </a:r>
          </a:p>
          <a:p>
            <a:r>
              <a:rPr lang="ru-RU" dirty="0"/>
              <a:t>формировать у участников Конкурса профессиональный бренд педагога 21 века.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2.Цели и задачи Конкурса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0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3.1.В </a:t>
            </a:r>
            <a:r>
              <a:rPr lang="ru-RU" dirty="0"/>
              <a:t>Конкурсе могут принять участие педагогические работники образовательных учреждений   города Перми без предъявления требований к стажу работы и преподаваемому предмету. Количество желающих участвовать от каждого образовательного учреждения не ограничено. </a:t>
            </a:r>
          </a:p>
          <a:p>
            <a:r>
              <a:rPr lang="ru-RU" dirty="0"/>
              <a:t>3.2.Выдвижение кандидатов может проводиться администрацией образовательного учреждения или путём самовыдвижения.</a:t>
            </a:r>
          </a:p>
          <a:p>
            <a:r>
              <a:rPr lang="ru-RU" dirty="0"/>
              <a:t>3.3.Участие в Конкурсе является сугубо добровольным, согласие претендента на выдвижение его кандидатуры обязательно.</a:t>
            </a:r>
          </a:p>
          <a:p>
            <a:r>
              <a:rPr lang="ru-RU" dirty="0"/>
              <a:t>3.4.Кандидаты участвуют в Конкурсе на бесплатной основе.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3.Порядок </a:t>
            </a:r>
            <a:r>
              <a:rPr lang="ru-RU" sz="3100" dirty="0"/>
              <a:t>выдвижения кандидатов на участие в Конкурсе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9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4.1.Для </a:t>
            </a:r>
            <a:r>
              <a:rPr lang="ru-RU" dirty="0"/>
              <a:t>организации и проведения Конкурса создается Оргкомитет из числа организаторов Конкурса и привлеченных лиц.</a:t>
            </a:r>
          </a:p>
          <a:p>
            <a:r>
              <a:rPr lang="ru-RU" dirty="0" smtClean="0"/>
              <a:t>4.2.Оргкомитет </a:t>
            </a:r>
            <a:r>
              <a:rPr lang="ru-RU" dirty="0"/>
              <a:t>на основе предоставленных заявок определяет список участников Конкурса, на основе решения жюри – список участников каждого из этапов Конкурса.</a:t>
            </a:r>
          </a:p>
          <a:p>
            <a:r>
              <a:rPr lang="ru-RU" dirty="0" smtClean="0"/>
              <a:t>4.3.Оргкомитет </a:t>
            </a:r>
            <a:r>
              <a:rPr lang="ru-RU" dirty="0"/>
              <a:t>определяет состав жюри, организует разработку содержания и критериев оценки конкурсных испытаний.</a:t>
            </a:r>
          </a:p>
          <a:p>
            <a:r>
              <a:rPr lang="ru-RU" dirty="0" smtClean="0"/>
              <a:t>4.4.Оргкомитет </a:t>
            </a:r>
            <a:r>
              <a:rPr lang="ru-RU" dirty="0"/>
              <a:t>организует проведение всех этапов Конкурса, а также церемонии награждения участников и призёров.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4. Организация и проведение Конкурса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1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5.1</a:t>
            </a:r>
            <a:r>
              <a:rPr lang="ru-RU" dirty="0"/>
              <a:t>. Конкурс проводится в 2 этапа – заочный и очный.</a:t>
            </a:r>
          </a:p>
          <a:p>
            <a:r>
              <a:rPr lang="ru-RU" dirty="0"/>
              <a:t>5.2. </a:t>
            </a:r>
            <a:r>
              <a:rPr lang="ru-RU" dirty="0" smtClean="0"/>
              <a:t>Для </a:t>
            </a:r>
            <a:r>
              <a:rPr lang="ru-RU" dirty="0"/>
              <a:t>участия в заочном туре Конкурса педагоги заполняют анкету регистрации участника и пишут эссе по предложенной теме. </a:t>
            </a:r>
          </a:p>
          <a:p>
            <a:r>
              <a:rPr lang="ru-RU" dirty="0" smtClean="0"/>
              <a:t>5.3. </a:t>
            </a:r>
            <a:r>
              <a:rPr lang="ru-RU" dirty="0"/>
              <a:t>Анкета регистрации участников заполняется в электронном виде в соответствии с Приложением №1 к данному Положению и направляется </a:t>
            </a:r>
            <a:r>
              <a:rPr lang="ru-RU" dirty="0" smtClean="0"/>
              <a:t>в </a:t>
            </a:r>
            <a:r>
              <a:rPr lang="ru-RU" dirty="0"/>
              <a:t>Оргкомитет Конкурса по электронной </a:t>
            </a:r>
            <a:r>
              <a:rPr lang="ru-RU" dirty="0" smtClean="0"/>
              <a:t>почте</a:t>
            </a:r>
          </a:p>
          <a:p>
            <a:r>
              <a:rPr lang="ru-RU" dirty="0" smtClean="0"/>
              <a:t>5.4. </a:t>
            </a:r>
            <a:r>
              <a:rPr lang="ru-RU" dirty="0"/>
              <a:t>Эссе направляется в Оргкомитет Конкурса по указанной электронной почте </a:t>
            </a:r>
            <a:r>
              <a:rPr lang="ru-RU" dirty="0" smtClean="0"/>
              <a:t>после </a:t>
            </a:r>
            <a:r>
              <a:rPr lang="ru-RU" dirty="0"/>
              <a:t>получения подтверждения от Оргкомитета приема Анкеты регистрации участников.</a:t>
            </a:r>
          </a:p>
          <a:p>
            <a:r>
              <a:rPr lang="ru-RU" dirty="0" smtClean="0"/>
              <a:t>5.5. </a:t>
            </a:r>
            <a:r>
              <a:rPr lang="ru-RU" dirty="0"/>
              <a:t>Работа на конкурс должна быть представлена на русском языке.</a:t>
            </a:r>
          </a:p>
          <a:p>
            <a:r>
              <a:rPr lang="ru-RU" dirty="0" smtClean="0"/>
              <a:t>5.6. </a:t>
            </a:r>
            <a:r>
              <a:rPr lang="ru-RU" dirty="0"/>
              <a:t>Эссе  предполагает размышления в виде текста, отражающего идею предложенной организаторами Конкурса темы: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Сейчас учитель, как бренд, знаменит по своему имени» (Ев. </a:t>
            </a:r>
            <a:r>
              <a:rPr lang="ru-RU" dirty="0" err="1"/>
              <a:t>Ябмург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5.Порядок проведения Конкурса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0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5.7. </a:t>
            </a:r>
            <a:r>
              <a:rPr lang="ru-RU" dirty="0"/>
              <a:t>По итогам заочного этапа Конкурса всем участникам отправляются сертификаты участников по электронной почте, указанной в анкете участника Конкурса.</a:t>
            </a:r>
          </a:p>
          <a:p>
            <a:r>
              <a:rPr lang="ru-RU" dirty="0" smtClean="0"/>
              <a:t>5.8. </a:t>
            </a:r>
            <a:r>
              <a:rPr lang="ru-RU" dirty="0"/>
              <a:t>Участники очного этапа Конкурса </a:t>
            </a:r>
            <a:r>
              <a:rPr lang="ru-RU" dirty="0" smtClean="0"/>
              <a:t> </a:t>
            </a:r>
            <a:r>
              <a:rPr lang="ru-RU" dirty="0"/>
              <a:t>получают по электронной почте домашнее задание для участия в очном туре.</a:t>
            </a:r>
          </a:p>
          <a:p>
            <a:r>
              <a:rPr lang="ru-RU" dirty="0" smtClean="0"/>
              <a:t>5.9. </a:t>
            </a:r>
            <a:r>
              <a:rPr lang="ru-RU" dirty="0"/>
              <a:t>Очный этап включает индивидуальный конкурс спикеров и участие в командной интеллектуальной игре. </a:t>
            </a:r>
          </a:p>
          <a:p>
            <a:r>
              <a:rPr lang="ru-RU" dirty="0" smtClean="0"/>
              <a:t>5.10. </a:t>
            </a:r>
            <a:r>
              <a:rPr lang="ru-RU" dirty="0"/>
              <a:t>Участники индивидуально </a:t>
            </a:r>
            <a:r>
              <a:rPr lang="ru-RU" dirty="0" smtClean="0"/>
              <a:t>готовят </a:t>
            </a:r>
            <a:r>
              <a:rPr lang="ru-RU" dirty="0"/>
              <a:t>выступление на одну из предложенных организаторами тему. Во время очного тура каждый участник выступает с выбранной темой. В своей теме Участник должен обосновать выбор темы, сказать о ее актуальности, привести доказательства своей точки зрения. </a:t>
            </a:r>
          </a:p>
          <a:p>
            <a:r>
              <a:rPr lang="ru-RU" dirty="0" smtClean="0"/>
              <a:t>5.11. </a:t>
            </a:r>
            <a:r>
              <a:rPr lang="ru-RU" dirty="0"/>
              <a:t>Критерии оценивания выступления приведены в Приложении №3 к данному Положению. </a:t>
            </a:r>
          </a:p>
          <a:p>
            <a:r>
              <a:rPr lang="ru-RU" dirty="0" smtClean="0"/>
              <a:t>5.12. </a:t>
            </a:r>
            <a:r>
              <a:rPr lang="ru-RU" dirty="0"/>
              <a:t>По итогам выступления жюри определяет победителя и призеров Конкурса. Материалы выступлений не рецензируются и не возвращаются.</a:t>
            </a:r>
          </a:p>
          <a:p>
            <a:r>
              <a:rPr lang="ru-RU" dirty="0" smtClean="0"/>
              <a:t>5.13. </a:t>
            </a:r>
            <a:r>
              <a:rPr lang="ru-RU" dirty="0"/>
              <a:t>Командное творческое дело проводится в формате, определенном Оргкомитетом Конкурса. Распределение конкурсантов по командам происходит на основании жеребьевки. Командам предлагается выполнить 2 задания. </a:t>
            </a:r>
          </a:p>
          <a:p>
            <a:r>
              <a:rPr lang="ru-RU" dirty="0" smtClean="0"/>
              <a:t>5.14. </a:t>
            </a:r>
            <a:r>
              <a:rPr lang="ru-RU" dirty="0"/>
              <a:t>С форматом командного творческого дела и перечнем тем  участники очного этапа будут </a:t>
            </a:r>
            <a:r>
              <a:rPr lang="ru-RU" dirty="0" smtClean="0"/>
              <a:t>ознакомлены.</a:t>
            </a:r>
          </a:p>
          <a:p>
            <a:r>
              <a:rPr lang="ru-RU" dirty="0" smtClean="0"/>
              <a:t>5.15. </a:t>
            </a:r>
            <a:r>
              <a:rPr lang="ru-RU" dirty="0"/>
              <a:t>Командное творческое дело не предусматривает индивидуальных победителей.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8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6.1</a:t>
            </a:r>
            <a:r>
              <a:rPr lang="ru-RU" dirty="0"/>
              <a:t>. Для проведения Конкурса создаётся жюри не менее чем из 3-х человек, один из которых – председатель. Допускается создание разных составов жюри для оценивания отдельных этапов Конкурса. </a:t>
            </a:r>
          </a:p>
          <a:p>
            <a:r>
              <a:rPr lang="ru-RU" dirty="0"/>
              <a:t>6.2. В состав жюри могут входить высококвалифицированные педагоги, методисты.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6.  Жюри Конкурса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7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7.1</a:t>
            </a:r>
            <a:r>
              <a:rPr lang="ru-RU" dirty="0"/>
              <a:t>. Награждение победителя и призеров проводится на церемонии закрытия городского конкурса «БРЕНД  ГОДА «УЧИТЕЛЬ ДЛЯ ПРИКАМЬЯ» по окончании очного тура.</a:t>
            </a:r>
          </a:p>
          <a:p>
            <a:r>
              <a:rPr lang="ru-RU" dirty="0"/>
              <a:t>7.2. Победитель и призеры получают дипломы.</a:t>
            </a:r>
          </a:p>
          <a:p>
            <a:r>
              <a:rPr lang="ru-RU" dirty="0"/>
              <a:t>7.3. Педагоги, принявшие участие в очном этапе Конкурса и не занявшие призовые места, получают сертификат участника очного этапа Конкурса.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7. Награждение участников и призеров Конкурса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7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842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Городской конкурс профессионального мастерства учителей «БРЕНД ГОДА «УЧИТЕЛЬ ДЛЯ ПРИКАМЬЯ»   Разработан О.Г. Чумаковой,  МАОУ «СОШ 50 с  углубленным изучением английского языка», г. Пермь</vt:lpstr>
      <vt:lpstr>1.Общие положения </vt:lpstr>
      <vt:lpstr>2.Цели и задачи Конкурса </vt:lpstr>
      <vt:lpstr> 3.Порядок выдвижения кандидатов на участие в Конкурсе </vt:lpstr>
      <vt:lpstr>4. Организация и проведение Конкурса </vt:lpstr>
      <vt:lpstr>5.Порядок проведения Конкурса </vt:lpstr>
      <vt:lpstr>Презентация PowerPoint</vt:lpstr>
      <vt:lpstr>6.  Жюри Конкурса </vt:lpstr>
      <vt:lpstr>7. Награждение участников и призеров Конкурса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конкурс профессионального мастерства учителей «БРЕНД ГОДА «УЧИТЕЛЬ ДЛЯ ПРИКАМЬЯ»</dc:title>
  <dc:creator>Оля</dc:creator>
  <cp:lastModifiedBy>Оля</cp:lastModifiedBy>
  <cp:revision>3</cp:revision>
  <dcterms:created xsi:type="dcterms:W3CDTF">2018-03-13T17:18:29Z</dcterms:created>
  <dcterms:modified xsi:type="dcterms:W3CDTF">2018-03-13T17:39:41Z</dcterms:modified>
</cp:coreProperties>
</file>